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 showSpecialPlsOnTitleSld="0">
  <p:sldMasterIdLst>
    <p:sldMasterId id="2147483673" r:id="rId4"/>
    <p:sldMasterId id="2147483674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</p:sldIdLst>
  <p:sldSz cy="5143500" cx="9144000"/>
  <p:notesSz cx="6858000" cy="9144000"/>
  <p:embeddedFontLst>
    <p:embeddedFont>
      <p:font typeface="Roboto"/>
      <p:regular r:id="rId23"/>
      <p:bold r:id="rId24"/>
      <p:italic r:id="rId25"/>
      <p:boldItalic r:id="rId26"/>
    </p:embeddedFont>
    <p:embeddedFont>
      <p:font typeface="Comfortaa"/>
      <p:regular r:id="rId27"/>
      <p:bold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CED6AD2F-5D2C-4F36-BC1E-622B893322B4}">
  <a:tblStyle styleId="{CED6AD2F-5D2C-4F36-BC1E-622B893322B4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font" Target="fonts/Roboto-bold.fntdata"/><Relationship Id="rId23" Type="http://schemas.openxmlformats.org/officeDocument/2006/relationships/font" Target="fonts/Roboto-regular.fntdata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Roboto-boldItalic.fntdata"/><Relationship Id="rId25" Type="http://schemas.openxmlformats.org/officeDocument/2006/relationships/font" Target="fonts/Roboto-italic.fntdata"/><Relationship Id="rId28" Type="http://schemas.openxmlformats.org/officeDocument/2006/relationships/font" Target="fonts/Comfortaa-bold.fntdata"/><Relationship Id="rId27" Type="http://schemas.openxmlformats.org/officeDocument/2006/relationships/font" Target="fonts/Comfortaa-regular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script.google.com/macros/s/AKfycbxZYU-nD2rzoM4areo2p1LPMzhi7ZvOK6VtNV-n53WZr7MEq_pr/exec?id=13YuRsRG6ZY2uhDitZOzovJLbWBB5cFN9YkciIGgDJ3c" TargetMode="Externa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mailto:info@datascienceportugal.com" TargetMode="Externa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3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9" name="Google Shape;129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4" name="Google Shape;264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Jantar: Pedir para quem não se inscreveu, para fazer-lo até ao fim do intervalo.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1" name="Google Shape;271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1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371109f06e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371109f06e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3a8a24d19b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0" name="Google Shape;290;g3a8a24d19b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1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314d6d32d8_0_3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314d6d32d8_0_3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TODO: criar form e gerar código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6" name="Google Shape;306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u="sng">
                <a:solidFill>
                  <a:schemeClr val="hlink"/>
                </a:solidFill>
                <a:hlinkClick r:id="rId2"/>
              </a:rPr>
              <a:t>https://script.google.com/macros/s/AKfycbxZYU-nD2rzoM4areo2p1LPMzhi7ZvOK6VtNV-n53WZr7MEq_pr/exec?id=13YuRsRG6ZY2uhDitZOzovJLbWBB5cFN9YkciIGgDJ3c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314d6d32d8_0_4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314d6d32d8_0_4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And that’s it for today’s event! Now some of us will go have dinner together, and if you want to join, just feel free to stick around. Thank you.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14d6d32d8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14d6d32d8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The platforms where you can interact with us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Register on Slack for interactive communication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TODO: conformar estes numeros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14d6d32d8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314d6d32d8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Falar da </a:t>
            </a:r>
            <a:r>
              <a:rPr lang="en-GB"/>
              <a:t>Secção</a:t>
            </a:r>
            <a:r>
              <a:rPr lang="en-GB"/>
              <a:t> de Jobs e Eventos para ser colaborativo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8d00186c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38d00186c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14d6d32d8_0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14d6d32d8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We’re independent but need help to continue our activities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Sponsor and support from external entities and companies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These are the entities that help us with coffee break sponsoring, space for meetups or both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If you’re interested, contact us at </a:t>
            </a:r>
            <a:r>
              <a:rPr lang="en-GB" sz="1400" u="sng">
                <a:solidFill>
                  <a:schemeClr val="hlink"/>
                </a:solidFill>
                <a:hlinkClick r:id="rId2"/>
              </a:rPr>
              <a:t>info@datascienceportugal.com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Soon we’ll launch a plan for long term partnership with DSPT (rather than pontual help)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TODO: include novabase?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371109f06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371109f06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Perguntar se há alguem no publico que encomendou t-shirts, falar com o rui.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Foi feito uma call, e será novamente brevemente.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14d6d32d8_0_2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314d6d32d8_0_2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TODO: colocar info sobre o speaker?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314d6d32d8_0_2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314d6d32d8_0_2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Braga - April 17th - meetup #27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Porto - April 24th - meetup #28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Aveiro - April 27th - meetup #29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Lisboa - May 2th - May 4th - meetup #30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6" name="Google Shape;256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-GB" sz="1400"/>
              <a:t>Sponsor(s): DevScope, Natixis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5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5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5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5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5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5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5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5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5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5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5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b="0" i="0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b="0" i="0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b="0" i="0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b="0" i="0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b="0" i="0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b="0" i="0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b="0" i="0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b="0" i="0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b="0" i="0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50;p1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b="0" i="0" sz="4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b="0" i="0" sz="4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b="0" i="0" sz="4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b="0" i="0" sz="4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b="0" i="0" sz="4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b="0" i="0" sz="4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b="0" i="0" sz="4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b="0" i="0" sz="4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b="0" i="0" sz="4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" name="Google Shape;51;p1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Google Shape;52;p1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Google Shape;53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descr="LogoDSVerde.png" id="54" name="Google Shape;54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139663" y="77400"/>
            <a:ext cx="836576" cy="627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" name="Google Shape;5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descr="LogoDSVerde.png" id="58" name="Google Shape;58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139663" y="77400"/>
            <a:ext cx="836576" cy="627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3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b="0" i="0" sz="1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b="0" i="0" sz="1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b="0" i="0" sz="1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b="0" i="0" sz="1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b="0" i="0" sz="1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b="0" i="0" sz="1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b="0" i="0" sz="1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b="0" i="0" sz="1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b="0" i="0" sz="1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1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" name="Google Shape;62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descr="LogoDSVerde.png" id="63" name="Google Shape;63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139663" y="77400"/>
            <a:ext cx="836576" cy="627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descr="LogoDSVerde.png" id="66" name="Google Shape;66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139663" y="77400"/>
            <a:ext cx="836576" cy="627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73" name="Google Shape;73;p1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74" name="Google Shape;74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 1">
  <p:cSld name="TITLE_1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7"/>
          <p:cNvSpPr txBox="1"/>
          <p:nvPr>
            <p:ph type="ctrTitle"/>
          </p:nvPr>
        </p:nvSpPr>
        <p:spPr>
          <a:xfrm>
            <a:off x="311700" y="744575"/>
            <a:ext cx="8520600" cy="101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77" name="Google Shape;77;p17"/>
          <p:cNvSpPr txBox="1"/>
          <p:nvPr>
            <p:ph idx="1" type="subTitle"/>
          </p:nvPr>
        </p:nvSpPr>
        <p:spPr>
          <a:xfrm>
            <a:off x="311700" y="3138925"/>
            <a:ext cx="8520600" cy="79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78" name="Google Shape;78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descr="LogoDSVerde.png" id="79" name="Google Shape;79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39663" y="77400"/>
            <a:ext cx="836576" cy="627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82" name="Google Shape;82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descr="LogoDSVerde.png" id="83" name="Google Shape;83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39663" y="77400"/>
            <a:ext cx="836576" cy="627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6" name="Google Shape;86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7" name="Google Shape;87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descr="LogoDSVerde.png" id="88" name="Google Shape;88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39663" y="77400"/>
            <a:ext cx="836576" cy="627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1" name="Google Shape;91;p2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92" name="Google Shape;92;p2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93" name="Google Shape;93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descr="LogoDSVerde.png" id="94" name="Google Shape;94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39663" y="77400"/>
            <a:ext cx="836576" cy="627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7" name="Google Shape;97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descr="LogoDSVerde.png" id="98" name="Google Shape;98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39663" y="77400"/>
            <a:ext cx="836576" cy="627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" name="Google Shape;15;p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descr="LogoDSVerde.png" id="17" name="Google Shape;1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139663" y="77400"/>
            <a:ext cx="836576" cy="627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1" name="Google Shape;101;p2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2" name="Google Shape;102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descr="LogoDSVerde.png" id="103" name="Google Shape;103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39663" y="77400"/>
            <a:ext cx="836576" cy="627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6" name="Google Shape;106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descr="LogoDSVerde.png" id="107" name="Google Shape;107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39663" y="77400"/>
            <a:ext cx="836576" cy="627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2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1" name="Google Shape;111;p24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2" name="Google Shape;112;p24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3" name="Google Shape;113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descr="LogoDSVerde.png" id="114" name="Google Shape;114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39663" y="77400"/>
            <a:ext cx="836576" cy="627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5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17" name="Google Shape;117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descr="LogoDSVerde.png" id="118" name="Google Shape;118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39663" y="77400"/>
            <a:ext cx="836576" cy="627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6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1" name="Google Shape;121;p2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2" name="Google Shape;122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descr="LogoDSVerde.png" id="123" name="Google Shape;123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39663" y="77400"/>
            <a:ext cx="836576" cy="627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descr="LogoDSVerde.png" id="126" name="Google Shape;126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39663" y="77400"/>
            <a:ext cx="836576" cy="627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 1">
  <p:cSld name="CUSTOM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 1">
  <p:cSld name="TITLE_1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ctrTitle"/>
          </p:nvPr>
        </p:nvSpPr>
        <p:spPr>
          <a:xfrm>
            <a:off x="311700" y="744575"/>
            <a:ext cx="8520600" cy="101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b="0" i="0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b="0" i="0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b="0" i="0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b="0" i="0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b="0" i="0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b="0" i="0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b="0" i="0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b="0" i="0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" name="Google Shape;22;p5"/>
          <p:cNvSpPr txBox="1"/>
          <p:nvPr>
            <p:ph idx="1" type="subTitle"/>
          </p:nvPr>
        </p:nvSpPr>
        <p:spPr>
          <a:xfrm>
            <a:off x="311700" y="31389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" name="Google Shape;23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descr="LogoDSVerde.png" id="24" name="Google Shape;24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139663" y="77400"/>
            <a:ext cx="836576" cy="627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descr="LogoDSVerde.png" id="28" name="Google Shape;28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139663" y="77400"/>
            <a:ext cx="836576" cy="627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" name="Google Shape;32;p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" name="Google Shape;33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descr="LogoDSVerde.png" id="34" name="Google Shape;34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139663" y="77400"/>
            <a:ext cx="836576" cy="627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descr="LogoDSVerde.png" id="38" name="Google Shape;38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139663" y="77400"/>
            <a:ext cx="836576" cy="627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" name="Google Shape;41;p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descr="LogoDSVerde.png" id="43" name="Google Shape;43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139663" y="77400"/>
            <a:ext cx="836576" cy="627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" name="Google Shape;46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descr="LogoDSVerde.png" id="47" name="Google Shape;47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139663" y="77400"/>
            <a:ext cx="836576" cy="627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3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23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0.xml"/><Relationship Id="rId8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9" name="Google Shape;69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0" name="Google Shape;70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0.png"/><Relationship Id="rId4" Type="http://schemas.openxmlformats.org/officeDocument/2006/relationships/image" Target="../media/image49.png"/><Relationship Id="rId5" Type="http://schemas.openxmlformats.org/officeDocument/2006/relationships/image" Target="../media/image4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script.google.com/macros/s/AKfycbxZYU-nD2rzoM4areo2p1LPMzhi7ZvOK6VtNV-n53WZr7MEq_pr/exec?id=13YuRsRG6ZY2uhDitZOzovJLbWBB5cFN9YkciIGgDJ3c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0.png"/><Relationship Id="rId4" Type="http://schemas.openxmlformats.org/officeDocument/2006/relationships/image" Target="../media/image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Relationship Id="rId4" Type="http://schemas.openxmlformats.org/officeDocument/2006/relationships/image" Target="../media/image11.png"/><Relationship Id="rId9" Type="http://schemas.openxmlformats.org/officeDocument/2006/relationships/image" Target="../media/image7.png"/><Relationship Id="rId5" Type="http://schemas.openxmlformats.org/officeDocument/2006/relationships/image" Target="../media/image3.png"/><Relationship Id="rId6" Type="http://schemas.openxmlformats.org/officeDocument/2006/relationships/image" Target="../media/image10.png"/><Relationship Id="rId7" Type="http://schemas.openxmlformats.org/officeDocument/2006/relationships/image" Target="../media/image2.png"/><Relationship Id="rId8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Relationship Id="rId4" Type="http://schemas.openxmlformats.org/officeDocument/2006/relationships/image" Target="../media/image29.png"/><Relationship Id="rId9" Type="http://schemas.openxmlformats.org/officeDocument/2006/relationships/image" Target="../media/image13.png"/><Relationship Id="rId5" Type="http://schemas.openxmlformats.org/officeDocument/2006/relationships/image" Target="../media/image19.png"/><Relationship Id="rId6" Type="http://schemas.openxmlformats.org/officeDocument/2006/relationships/image" Target="../media/image26.png"/><Relationship Id="rId7" Type="http://schemas.openxmlformats.org/officeDocument/2006/relationships/image" Target="../media/image12.png"/><Relationship Id="rId8" Type="http://schemas.openxmlformats.org/officeDocument/2006/relationships/image" Target="../media/image14.png"/></Relationships>
</file>

<file path=ppt/slides/_rels/slide5.xml.rels><?xml version="1.0" encoding="UTF-8" standalone="yes"?><Relationships xmlns="http://schemas.openxmlformats.org/package/2006/relationships"><Relationship Id="rId20" Type="http://schemas.openxmlformats.org/officeDocument/2006/relationships/image" Target="../media/image30.png"/><Relationship Id="rId11" Type="http://schemas.openxmlformats.org/officeDocument/2006/relationships/image" Target="../media/image23.jpg"/><Relationship Id="rId22" Type="http://schemas.openxmlformats.org/officeDocument/2006/relationships/image" Target="../media/image31.png"/><Relationship Id="rId10" Type="http://schemas.openxmlformats.org/officeDocument/2006/relationships/image" Target="../media/image37.png"/><Relationship Id="rId21" Type="http://schemas.openxmlformats.org/officeDocument/2006/relationships/image" Target="../media/image33.jpg"/><Relationship Id="rId13" Type="http://schemas.openxmlformats.org/officeDocument/2006/relationships/image" Target="../media/image21.png"/><Relationship Id="rId24" Type="http://schemas.openxmlformats.org/officeDocument/2006/relationships/image" Target="../media/image53.png"/><Relationship Id="rId12" Type="http://schemas.openxmlformats.org/officeDocument/2006/relationships/image" Target="../media/image42.png"/><Relationship Id="rId23" Type="http://schemas.openxmlformats.org/officeDocument/2006/relationships/image" Target="../media/image38.png"/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Relationship Id="rId4" Type="http://schemas.openxmlformats.org/officeDocument/2006/relationships/image" Target="../media/image52.png"/><Relationship Id="rId9" Type="http://schemas.openxmlformats.org/officeDocument/2006/relationships/image" Target="../media/image20.png"/><Relationship Id="rId15" Type="http://schemas.openxmlformats.org/officeDocument/2006/relationships/image" Target="../media/image22.png"/><Relationship Id="rId14" Type="http://schemas.openxmlformats.org/officeDocument/2006/relationships/image" Target="../media/image25.png"/><Relationship Id="rId17" Type="http://schemas.openxmlformats.org/officeDocument/2006/relationships/image" Target="../media/image28.png"/><Relationship Id="rId16" Type="http://schemas.openxmlformats.org/officeDocument/2006/relationships/image" Target="../media/image24.png"/><Relationship Id="rId5" Type="http://schemas.openxmlformats.org/officeDocument/2006/relationships/image" Target="../media/image16.png"/><Relationship Id="rId19" Type="http://schemas.openxmlformats.org/officeDocument/2006/relationships/image" Target="../media/image27.png"/><Relationship Id="rId6" Type="http://schemas.openxmlformats.org/officeDocument/2006/relationships/image" Target="../media/image18.png"/><Relationship Id="rId18" Type="http://schemas.openxmlformats.org/officeDocument/2006/relationships/image" Target="../media/image39.png"/><Relationship Id="rId7" Type="http://schemas.openxmlformats.org/officeDocument/2006/relationships/image" Target="../media/image17.png"/><Relationship Id="rId8" Type="http://schemas.openxmlformats.org/officeDocument/2006/relationships/image" Target="../media/image3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5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6.png"/><Relationship Id="rId4" Type="http://schemas.openxmlformats.org/officeDocument/2006/relationships/image" Target="../media/image48.png"/><Relationship Id="rId5" Type="http://schemas.openxmlformats.org/officeDocument/2006/relationships/image" Target="../media/image4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9.png"/><Relationship Id="rId4" Type="http://schemas.openxmlformats.org/officeDocument/2006/relationships/image" Target="../media/image4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8"/>
          <p:cNvSpPr txBox="1"/>
          <p:nvPr>
            <p:ph type="ctrTitle"/>
          </p:nvPr>
        </p:nvSpPr>
        <p:spPr>
          <a:xfrm>
            <a:off x="311708" y="2873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</a:pPr>
            <a:r>
              <a:rPr b="0" i="0" lang="en-GB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 Science Portugal</a:t>
            </a:r>
            <a:endParaRPr b="0" i="0" sz="5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</a:pPr>
            <a:r>
              <a:rPr b="0" i="0" lang="en-GB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#</a:t>
            </a:r>
            <a:r>
              <a:rPr lang="en-GB" sz="4800"/>
              <a:t>30</a:t>
            </a:r>
            <a:r>
              <a:rPr b="0" i="0" lang="en-GB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4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28"/>
          <p:cNvSpPr txBox="1"/>
          <p:nvPr/>
        </p:nvSpPr>
        <p:spPr>
          <a:xfrm>
            <a:off x="5207000" y="4710350"/>
            <a:ext cx="3534900" cy="4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i="1" lang="en-GB" sz="1800">
                <a:solidFill>
                  <a:srgbClr val="434343"/>
                </a:solidFill>
                <a:latin typeface="Cambria"/>
                <a:ea typeface="Cambria"/>
                <a:cs typeface="Cambria"/>
                <a:sym typeface="Cambria"/>
              </a:rPr>
              <a:t>May 14</a:t>
            </a:r>
            <a:r>
              <a:rPr b="0" i="1" lang="en-GB" sz="1800" u="none" cap="none" strike="noStrike">
                <a:solidFill>
                  <a:srgbClr val="434343"/>
                </a:solidFill>
                <a:latin typeface="Cambria"/>
                <a:ea typeface="Cambria"/>
                <a:cs typeface="Cambria"/>
                <a:sym typeface="Cambria"/>
              </a:rPr>
              <a:t>th, 2018 - </a:t>
            </a:r>
            <a:r>
              <a:rPr i="1" lang="en-GB" sz="1800">
                <a:solidFill>
                  <a:srgbClr val="434343"/>
                </a:solidFill>
                <a:latin typeface="Cambria"/>
                <a:ea typeface="Cambria"/>
                <a:cs typeface="Cambria"/>
                <a:sym typeface="Cambria"/>
              </a:rPr>
              <a:t>Porto</a:t>
            </a:r>
            <a:endParaRPr b="0" i="1" sz="1800" u="none" cap="none" strike="noStrike">
              <a:solidFill>
                <a:srgbClr val="434343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descr="banner_data_science_portugal.png" id="133" name="Google Shape;133;p28"/>
          <p:cNvPicPr preferRelativeResize="0"/>
          <p:nvPr/>
        </p:nvPicPr>
        <p:blipFill rotWithShape="1">
          <a:blip r:embed="rId3">
            <a:alphaModFix/>
          </a:blip>
          <a:srcRect b="0" l="17881" r="16491" t="0"/>
          <a:stretch/>
        </p:blipFill>
        <p:spPr>
          <a:xfrm>
            <a:off x="1571624" y="3228975"/>
            <a:ext cx="6000751" cy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64228" y="1560327"/>
            <a:ext cx="2144448" cy="792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8"/>
          <p:cNvSpPr txBox="1"/>
          <p:nvPr/>
        </p:nvSpPr>
        <p:spPr>
          <a:xfrm>
            <a:off x="811800" y="2362550"/>
            <a:ext cx="7520400" cy="8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lang="en-GB" sz="2300">
                <a:solidFill>
                  <a:srgbClr val="9E9E9E"/>
                </a:solidFill>
                <a:latin typeface="Roboto"/>
                <a:ea typeface="Roboto"/>
                <a:cs typeface="Roboto"/>
                <a:sym typeface="Roboto"/>
              </a:rPr>
              <a:t>Everyday life AI: from the Interview Room to the Operating Room</a:t>
            </a:r>
            <a:endParaRPr b="1" sz="2300">
              <a:solidFill>
                <a:srgbClr val="9E9E9E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t/>
            </a:r>
            <a:endParaRPr b="1" sz="2300">
              <a:solidFill>
                <a:srgbClr val="9E9E9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7"/>
          <p:cNvSpPr txBox="1"/>
          <p:nvPr>
            <p:ph type="title"/>
          </p:nvPr>
        </p:nvSpPr>
        <p:spPr>
          <a:xfrm>
            <a:off x="311700" y="445025"/>
            <a:ext cx="1615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en-GB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Agenda</a:t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0" i="0" lang="en-GB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0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68" name="Google Shape;268;p37"/>
          <p:cNvGraphicFramePr/>
          <p:nvPr/>
        </p:nvGraphicFramePr>
        <p:xfrm>
          <a:off x="458250" y="1240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{CED6AD2F-5D2C-4F36-BC1E-622B893322B4}</a:tableStyleId>
              </a:tblPr>
              <a:tblGrid>
                <a:gridCol w="1443775"/>
                <a:gridCol w="5470700"/>
              </a:tblGrid>
              <a:tr h="4224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500">
                          <a:solidFill>
                            <a:srgbClr val="434343"/>
                          </a:solidFill>
                        </a:rPr>
                        <a:t>18:30 - 19:</a:t>
                      </a:r>
                      <a:r>
                        <a:rPr lang="en-GB" sz="1500">
                          <a:solidFill>
                            <a:srgbClr val="434343"/>
                          </a:solidFill>
                        </a:rPr>
                        <a:t>15</a:t>
                      </a:r>
                      <a:endParaRPr sz="1500"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500">
                          <a:solidFill>
                            <a:srgbClr val="434343"/>
                          </a:solidFill>
                        </a:rPr>
                        <a:t>Welcome and get together</a:t>
                      </a:r>
                      <a:endParaRPr sz="1500"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293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500">
                          <a:solidFill>
                            <a:srgbClr val="434343"/>
                          </a:solidFill>
                        </a:rPr>
                        <a:t>19:</a:t>
                      </a:r>
                      <a:r>
                        <a:rPr lang="en-GB" sz="1500">
                          <a:solidFill>
                            <a:srgbClr val="434343"/>
                          </a:solidFill>
                        </a:rPr>
                        <a:t>15</a:t>
                      </a:r>
                      <a:r>
                        <a:rPr lang="en-GB" sz="1500">
                          <a:solidFill>
                            <a:srgbClr val="434343"/>
                          </a:solidFill>
                        </a:rPr>
                        <a:t> - 19:45</a:t>
                      </a:r>
                      <a:endParaRPr sz="1500"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GB" sz="1500">
                          <a:solidFill>
                            <a:srgbClr val="434343"/>
                          </a:solidFill>
                        </a:rPr>
                        <a:t>Talk 1: "Machine Learning for Job Recommendations" </a:t>
                      </a:r>
                      <a:r>
                        <a:rPr lang="en-GB" sz="1500">
                          <a:solidFill>
                            <a:srgbClr val="434343"/>
                          </a:solidFill>
                        </a:rPr>
                        <a:t>by Katja Niemann - XING</a:t>
                      </a:r>
                      <a:endParaRPr sz="1500"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24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500">
                          <a:solidFill>
                            <a:srgbClr val="434343"/>
                          </a:solidFill>
                        </a:rPr>
                        <a:t>19:55 - 20:00</a:t>
                      </a:r>
                      <a:endParaRPr sz="1500"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500">
                          <a:solidFill>
                            <a:srgbClr val="434343"/>
                          </a:solidFill>
                        </a:rPr>
                        <a:t>Group Photo</a:t>
                      </a:r>
                      <a:endParaRPr sz="1500"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24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500">
                          <a:solidFill>
                            <a:srgbClr val="434343"/>
                          </a:solidFill>
                        </a:rPr>
                        <a:t>20</a:t>
                      </a:r>
                      <a:r>
                        <a:rPr lang="en-GB" sz="1500">
                          <a:solidFill>
                            <a:srgbClr val="434343"/>
                          </a:solidFill>
                        </a:rPr>
                        <a:t>:00 - 20:15</a:t>
                      </a:r>
                      <a:endParaRPr sz="1500"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500">
                          <a:solidFill>
                            <a:srgbClr val="434343"/>
                          </a:solidFill>
                        </a:rPr>
                        <a:t>Networking / Beer Break</a:t>
                      </a:r>
                      <a:endParaRPr sz="1500"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24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500">
                          <a:solidFill>
                            <a:srgbClr val="434343"/>
                          </a:solidFill>
                        </a:rPr>
                        <a:t>20:</a:t>
                      </a:r>
                      <a:r>
                        <a:rPr lang="en-GB" sz="1500">
                          <a:solidFill>
                            <a:srgbClr val="434343"/>
                          </a:solidFill>
                        </a:rPr>
                        <a:t>15</a:t>
                      </a:r>
                      <a:r>
                        <a:rPr lang="en-GB" sz="1500">
                          <a:solidFill>
                            <a:srgbClr val="434343"/>
                          </a:solidFill>
                        </a:rPr>
                        <a:t> - 2</a:t>
                      </a:r>
                      <a:r>
                        <a:rPr lang="en-GB" sz="1500">
                          <a:solidFill>
                            <a:srgbClr val="434343"/>
                          </a:solidFill>
                        </a:rPr>
                        <a:t>0</a:t>
                      </a:r>
                      <a:r>
                        <a:rPr lang="en-GB" sz="1500">
                          <a:solidFill>
                            <a:srgbClr val="434343"/>
                          </a:solidFill>
                        </a:rPr>
                        <a:t>:</a:t>
                      </a:r>
                      <a:r>
                        <a:rPr lang="en-GB" sz="1500">
                          <a:solidFill>
                            <a:srgbClr val="434343"/>
                          </a:solidFill>
                        </a:rPr>
                        <a:t>45</a:t>
                      </a:r>
                      <a:endParaRPr sz="1500"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500">
                          <a:solidFill>
                            <a:srgbClr val="434343"/>
                          </a:solidFill>
                        </a:rPr>
                        <a:t>Talk 2: "Deep Patient: Leveraging Electronic Health Records Data to Predict Patient Outcomes" </a:t>
                      </a:r>
                      <a:r>
                        <a:rPr lang="en-GB" sz="1500">
                          <a:solidFill>
                            <a:srgbClr val="434343"/>
                          </a:solidFill>
                        </a:rPr>
                        <a:t>by Tiago Vinhoza - Data Science department of Hospital São João</a:t>
                      </a:r>
                      <a:endParaRPr b="1" sz="1500"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24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500">
                          <a:solidFill>
                            <a:srgbClr val="434343"/>
                          </a:solidFill>
                        </a:rPr>
                        <a:t>20:50</a:t>
                      </a:r>
                      <a:endParaRPr sz="1500"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500">
                          <a:solidFill>
                            <a:srgbClr val="434343"/>
                          </a:solidFill>
                        </a:rPr>
                        <a:t>Closing</a:t>
                      </a:r>
                      <a:endParaRPr sz="1500"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8"/>
          <p:cNvSpPr txBox="1"/>
          <p:nvPr>
            <p:ph idx="1" type="subTitle"/>
          </p:nvPr>
        </p:nvSpPr>
        <p:spPr>
          <a:xfrm>
            <a:off x="3652512" y="3539000"/>
            <a:ext cx="18390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/>
              <a:t>By Katja Niemann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0" i="0" lang="en-GB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0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38"/>
          <p:cNvSpPr txBox="1"/>
          <p:nvPr>
            <p:ph type="ctrTitle"/>
          </p:nvPr>
        </p:nvSpPr>
        <p:spPr>
          <a:xfrm>
            <a:off x="311700" y="457225"/>
            <a:ext cx="8520600" cy="101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2400">
                <a:solidFill>
                  <a:schemeClr val="dk2"/>
                </a:solidFill>
              </a:rPr>
              <a:t>Machine Learning for Job Recommendations</a:t>
            </a:r>
            <a:endParaRPr b="1" sz="2400">
              <a:solidFill>
                <a:schemeClr val="dk2"/>
              </a:solidFill>
            </a:endParaRPr>
          </a:p>
        </p:txBody>
      </p:sp>
      <p:pic>
        <p:nvPicPr>
          <p:cNvPr id="276" name="Google Shape;27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92427" y="1301000"/>
            <a:ext cx="2237975" cy="223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82" name="Google Shape;282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/>
              <a:t>Networking / </a:t>
            </a:r>
            <a:r>
              <a:rPr lang="en-GB"/>
              <a:t>Beer</a:t>
            </a:r>
            <a:r>
              <a:rPr lang="en-GB" sz="2800"/>
              <a:t> Break</a:t>
            </a:r>
            <a:endParaRPr b="1" sz="2800"/>
          </a:p>
        </p:txBody>
      </p:sp>
      <p:sp>
        <p:nvSpPr>
          <p:cNvPr id="283" name="Google Shape;283;p39"/>
          <p:cNvSpPr txBox="1"/>
          <p:nvPr/>
        </p:nvSpPr>
        <p:spPr>
          <a:xfrm>
            <a:off x="311700" y="1158650"/>
            <a:ext cx="1464300" cy="4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Sponsored by</a:t>
            </a:r>
            <a:endParaRPr b="1"/>
          </a:p>
        </p:txBody>
      </p:sp>
      <p:pic>
        <p:nvPicPr>
          <p:cNvPr id="284" name="Google Shape;28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3468" y="771100"/>
            <a:ext cx="5439703" cy="3474172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39"/>
          <p:cNvSpPr txBox="1"/>
          <p:nvPr/>
        </p:nvSpPr>
        <p:spPr>
          <a:xfrm>
            <a:off x="4658775" y="4405350"/>
            <a:ext cx="1897500" cy="487500"/>
          </a:xfrm>
          <a:prstGeom prst="rect">
            <a:avLst/>
          </a:prstGeom>
          <a:solidFill>
            <a:srgbClr val="00ABD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1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Beer and Networking?</a:t>
            </a:r>
            <a:endParaRPr b="1" sz="11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1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Not such a bad match!</a:t>
            </a:r>
            <a:endParaRPr b="1" sz="11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286" name="Google Shape;286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0651" y="1863575"/>
            <a:ext cx="2379281" cy="76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0650" y="2693244"/>
            <a:ext cx="2452825" cy="13643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0"/>
          <p:cNvSpPr txBox="1"/>
          <p:nvPr>
            <p:ph idx="1" type="subTitle"/>
          </p:nvPr>
        </p:nvSpPr>
        <p:spPr>
          <a:xfrm>
            <a:off x="3652512" y="3539000"/>
            <a:ext cx="18390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/>
              <a:t>By </a:t>
            </a:r>
            <a:r>
              <a:rPr lang="en-GB" sz="1800"/>
              <a:t>Tiago Vinhoza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" name="Google Shape;293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0" i="0" lang="en-GB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0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p40"/>
          <p:cNvSpPr txBox="1"/>
          <p:nvPr>
            <p:ph type="ctrTitle"/>
          </p:nvPr>
        </p:nvSpPr>
        <p:spPr>
          <a:xfrm>
            <a:off x="311700" y="457225"/>
            <a:ext cx="8520600" cy="101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2400">
                <a:solidFill>
                  <a:schemeClr val="dk2"/>
                </a:solidFill>
              </a:rPr>
              <a:t>Deep Patient: Leveraging Electronic Health Records Data to Predict Patient Outcomes</a:t>
            </a:r>
            <a:endParaRPr b="1" sz="2400">
              <a:solidFill>
                <a:schemeClr val="dk2"/>
              </a:solidFill>
            </a:endParaRPr>
          </a:p>
        </p:txBody>
      </p:sp>
      <p:pic>
        <p:nvPicPr>
          <p:cNvPr id="295" name="Google Shape;29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4413" y="1421350"/>
            <a:ext cx="1935175" cy="2063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Your 2 minute feedback</a:t>
            </a:r>
            <a:endParaRPr/>
          </a:p>
        </p:txBody>
      </p:sp>
      <p:sp>
        <p:nvSpPr>
          <p:cNvPr id="301" name="Google Shape;301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302" name="Google Shape;302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79150" y="1017725"/>
            <a:ext cx="2857500" cy="2857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41"/>
          <p:cNvSpPr txBox="1"/>
          <p:nvPr/>
        </p:nvSpPr>
        <p:spPr>
          <a:xfrm>
            <a:off x="4820550" y="3875225"/>
            <a:ext cx="3978300" cy="7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solidFill>
                  <a:schemeClr val="dk2"/>
                </a:solidFill>
              </a:rPr>
              <a:t>https://bit.ly/dspt27br</a:t>
            </a:r>
            <a:endParaRPr b="1" sz="24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2">
            <a:hlinkClick r:id="rId3"/>
          </p:cNvPr>
          <p:cNvSpPr txBox="1"/>
          <p:nvPr>
            <p:ph type="title"/>
          </p:nvPr>
        </p:nvSpPr>
        <p:spPr>
          <a:xfrm>
            <a:off x="2445900" y="2150850"/>
            <a:ext cx="4252200" cy="841800"/>
          </a:xfrm>
          <a:prstGeom prst="rect">
            <a:avLst/>
          </a:prstGeom>
          <a:solidFill>
            <a:srgbClr val="E0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b="1" i="0" lang="en-GB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And the winner is</a:t>
            </a:r>
            <a:endParaRPr b="1" i="0" sz="3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0" i="0" lang="en-GB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0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3"/>
          <p:cNvSpPr txBox="1"/>
          <p:nvPr/>
        </p:nvSpPr>
        <p:spPr>
          <a:xfrm>
            <a:off x="3072000" y="3998138"/>
            <a:ext cx="3000000" cy="57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2"/>
                </a:solidFill>
              </a:rPr>
              <a:t>datascienceportugal.com</a:t>
            </a:r>
            <a:endParaRPr/>
          </a:p>
        </p:txBody>
      </p:sp>
      <p:sp>
        <p:nvSpPr>
          <p:cNvPr id="315" name="Google Shape;315;p43"/>
          <p:cNvSpPr txBox="1"/>
          <p:nvPr/>
        </p:nvSpPr>
        <p:spPr>
          <a:xfrm>
            <a:off x="2841900" y="4413325"/>
            <a:ext cx="3460200" cy="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666666"/>
                </a:solidFill>
              </a:rPr>
              <a:t>info@datascienceportugal.com</a:t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316" name="Google Shape;316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descr="banner_data_science_portugal.png" id="317" name="Google Shape;317;p43"/>
          <p:cNvPicPr preferRelativeResize="0"/>
          <p:nvPr/>
        </p:nvPicPr>
        <p:blipFill rotWithShape="1">
          <a:blip r:embed="rId3">
            <a:alphaModFix/>
          </a:blip>
          <a:srcRect b="0" l="17882" r="16491" t="0"/>
          <a:stretch/>
        </p:blipFill>
        <p:spPr>
          <a:xfrm>
            <a:off x="1571624" y="315900"/>
            <a:ext cx="6000751" cy="1428750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43"/>
          <p:cNvSpPr txBox="1"/>
          <p:nvPr>
            <p:ph type="title"/>
          </p:nvPr>
        </p:nvSpPr>
        <p:spPr>
          <a:xfrm>
            <a:off x="311700" y="2531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rgbClr val="000000"/>
                </a:solidFill>
              </a:rPr>
              <a:t>Thanks!</a:t>
            </a:r>
            <a:endParaRPr sz="3000">
              <a:solidFill>
                <a:srgbClr val="000000"/>
              </a:solidFill>
            </a:endParaRPr>
          </a:p>
        </p:txBody>
      </p:sp>
      <p:pic>
        <p:nvPicPr>
          <p:cNvPr id="319" name="Google Shape;319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80459" y="3696902"/>
            <a:ext cx="1183083" cy="43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Where are we?</a:t>
            </a:r>
            <a:endParaRPr/>
          </a:p>
        </p:txBody>
      </p:sp>
      <p:pic>
        <p:nvPicPr>
          <p:cNvPr id="141" name="Google Shape;14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0077" y="3390125"/>
            <a:ext cx="523181" cy="425961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9"/>
          <p:cNvSpPr txBox="1"/>
          <p:nvPr/>
        </p:nvSpPr>
        <p:spPr>
          <a:xfrm>
            <a:off x="2321276" y="1927445"/>
            <a:ext cx="3136500" cy="56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/groups/datascienceportugal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solidFill>
                  <a:schemeClr val="dk1"/>
                </a:solidFill>
              </a:rPr>
              <a:t>/datascienceportugal</a:t>
            </a:r>
            <a:endParaRPr sz="1800"/>
          </a:p>
        </p:txBody>
      </p:sp>
      <p:sp>
        <p:nvSpPr>
          <p:cNvPr id="143" name="Google Shape;143;p29"/>
          <p:cNvSpPr txBox="1"/>
          <p:nvPr/>
        </p:nvSpPr>
        <p:spPr>
          <a:xfrm>
            <a:off x="2185650" y="3344300"/>
            <a:ext cx="2385900" cy="56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@datascience_pt</a:t>
            </a:r>
            <a:endParaRPr sz="1800"/>
          </a:p>
        </p:txBody>
      </p:sp>
      <p:pic>
        <p:nvPicPr>
          <p:cNvPr id="144" name="Google Shape;144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65180" y="1970460"/>
            <a:ext cx="445375" cy="445827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46" name="Google Shape;146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65180" y="2675300"/>
            <a:ext cx="445374" cy="393599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9"/>
          <p:cNvSpPr txBox="1"/>
          <p:nvPr/>
        </p:nvSpPr>
        <p:spPr>
          <a:xfrm>
            <a:off x="2326675" y="2655050"/>
            <a:ext cx="2188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/groups/8586496</a:t>
            </a:r>
            <a:endParaRPr sz="1800"/>
          </a:p>
        </p:txBody>
      </p:sp>
      <p:sp>
        <p:nvSpPr>
          <p:cNvPr id="148" name="Google Shape;148;p29"/>
          <p:cNvSpPr txBox="1"/>
          <p:nvPr/>
        </p:nvSpPr>
        <p:spPr>
          <a:xfrm>
            <a:off x="2333701" y="1205938"/>
            <a:ext cx="3136500" cy="56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/datascienceportugal</a:t>
            </a:r>
            <a:endParaRPr sz="1800"/>
          </a:p>
        </p:txBody>
      </p:sp>
      <p:sp>
        <p:nvSpPr>
          <p:cNvPr id="149" name="Google Shape;149;p29"/>
          <p:cNvSpPr txBox="1"/>
          <p:nvPr/>
        </p:nvSpPr>
        <p:spPr>
          <a:xfrm>
            <a:off x="6400825" y="1291738"/>
            <a:ext cx="1014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~ 1101</a:t>
            </a:r>
            <a:endParaRPr sz="1800"/>
          </a:p>
        </p:txBody>
      </p:sp>
      <p:sp>
        <p:nvSpPr>
          <p:cNvPr id="150" name="Google Shape;150;p29"/>
          <p:cNvSpPr txBox="1"/>
          <p:nvPr/>
        </p:nvSpPr>
        <p:spPr>
          <a:xfrm>
            <a:off x="2037623" y="4320425"/>
            <a:ext cx="3048600" cy="56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/DataSciencePortugal</a:t>
            </a:r>
            <a:endParaRPr sz="1800"/>
          </a:p>
        </p:txBody>
      </p:sp>
      <p:pic>
        <p:nvPicPr>
          <p:cNvPr id="151" name="Google Shape;151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19634" y="4318512"/>
            <a:ext cx="679266" cy="565200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9"/>
          <p:cNvSpPr txBox="1"/>
          <p:nvPr/>
        </p:nvSpPr>
        <p:spPr>
          <a:xfrm>
            <a:off x="6400825" y="1806963"/>
            <a:ext cx="1014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~ 512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53" name="Google Shape;153;p29"/>
          <p:cNvSpPr txBox="1"/>
          <p:nvPr/>
        </p:nvSpPr>
        <p:spPr>
          <a:xfrm>
            <a:off x="6400825" y="2645163"/>
            <a:ext cx="1014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~ </a:t>
            </a:r>
            <a:r>
              <a:rPr lang="en-GB" sz="1800"/>
              <a:t>486</a:t>
            </a:r>
            <a:endParaRPr sz="1800"/>
          </a:p>
        </p:txBody>
      </p:sp>
      <p:sp>
        <p:nvSpPr>
          <p:cNvPr id="154" name="Google Shape;154;p29"/>
          <p:cNvSpPr/>
          <p:nvPr/>
        </p:nvSpPr>
        <p:spPr>
          <a:xfrm>
            <a:off x="5314950" y="1395988"/>
            <a:ext cx="896100" cy="1851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29"/>
          <p:cNvSpPr/>
          <p:nvPr/>
        </p:nvSpPr>
        <p:spPr>
          <a:xfrm>
            <a:off x="5619750" y="2043125"/>
            <a:ext cx="591300" cy="1851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29"/>
          <p:cNvSpPr/>
          <p:nvPr/>
        </p:nvSpPr>
        <p:spPr>
          <a:xfrm>
            <a:off x="5038375" y="2838875"/>
            <a:ext cx="1172700" cy="185100"/>
          </a:xfrm>
          <a:prstGeom prst="rightArrow">
            <a:avLst>
              <a:gd fmla="val 49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7" name="Google Shape;157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854072" y="185277"/>
            <a:ext cx="1227075" cy="635400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9"/>
          <p:cNvSpPr txBox="1"/>
          <p:nvPr/>
        </p:nvSpPr>
        <p:spPr>
          <a:xfrm>
            <a:off x="6400825" y="2111763"/>
            <a:ext cx="1014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~ 777</a:t>
            </a:r>
            <a:endParaRPr sz="1800"/>
          </a:p>
        </p:txBody>
      </p:sp>
      <p:sp>
        <p:nvSpPr>
          <p:cNvPr id="159" name="Google Shape;159;p29"/>
          <p:cNvSpPr txBox="1"/>
          <p:nvPr/>
        </p:nvSpPr>
        <p:spPr>
          <a:xfrm>
            <a:off x="5038375" y="4376075"/>
            <a:ext cx="3850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/>
              <a:t>datascienceportugal.slack.com</a:t>
            </a:r>
            <a:endParaRPr b="1"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/>
              <a:t>datascienceportugal.herokuapp.com</a:t>
            </a:r>
            <a:endParaRPr b="1" sz="1600"/>
          </a:p>
        </p:txBody>
      </p:sp>
      <p:pic>
        <p:nvPicPr>
          <p:cNvPr id="160" name="Google Shape;160;p2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863313" y="3710697"/>
            <a:ext cx="1712225" cy="51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211275" y="1359125"/>
            <a:ext cx="953175" cy="352292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9"/>
          <p:cNvSpPr txBox="1"/>
          <p:nvPr/>
        </p:nvSpPr>
        <p:spPr>
          <a:xfrm>
            <a:off x="893850" y="4163400"/>
            <a:ext cx="3779100" cy="8310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29"/>
          <p:cNvSpPr txBox="1"/>
          <p:nvPr/>
        </p:nvSpPr>
        <p:spPr>
          <a:xfrm>
            <a:off x="7874275" y="3475663"/>
            <a:ext cx="1014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~ 375</a:t>
            </a:r>
            <a:endParaRPr sz="18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B7B7B7"/>
                </a:solidFill>
              </a:rPr>
              <a:t>https://www.</a:t>
            </a:r>
            <a:r>
              <a:rPr lang="en-GB"/>
              <a:t>datascienceportugal.com</a:t>
            </a:r>
            <a:endParaRPr/>
          </a:p>
        </p:txBody>
      </p:sp>
      <p:sp>
        <p:nvSpPr>
          <p:cNvPr id="169" name="Google Shape;169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70" name="Google Shape;17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9975" y="1017725"/>
            <a:ext cx="7770540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1"/>
          <p:cNvSpPr txBox="1"/>
          <p:nvPr>
            <p:ph type="title"/>
          </p:nvPr>
        </p:nvSpPr>
        <p:spPr>
          <a:xfrm>
            <a:off x="311700" y="445025"/>
            <a:ext cx="123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Team</a:t>
            </a:r>
            <a:endParaRPr/>
          </a:p>
        </p:txBody>
      </p:sp>
      <p:sp>
        <p:nvSpPr>
          <p:cNvPr id="176" name="Google Shape;176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77" name="Google Shape;17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0275" y="1460381"/>
            <a:ext cx="1437620" cy="18400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56767" y="1452900"/>
            <a:ext cx="1437620" cy="185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47571" y="1513962"/>
            <a:ext cx="1377878" cy="17328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05097" y="1791272"/>
            <a:ext cx="2110825" cy="2792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815675" y="1349600"/>
            <a:ext cx="2000250" cy="36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10546" y="1513962"/>
            <a:ext cx="1377878" cy="17328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3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226800" y="1513950"/>
            <a:ext cx="1334944" cy="1732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3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302475" y="3047100"/>
            <a:ext cx="804275" cy="15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5650" y="2736525"/>
            <a:ext cx="2964600" cy="148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95087" y="1281500"/>
            <a:ext cx="2448713" cy="2367773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32"/>
          <p:cNvSpPr txBox="1"/>
          <p:nvPr/>
        </p:nvSpPr>
        <p:spPr>
          <a:xfrm>
            <a:off x="2562900" y="3750125"/>
            <a:ext cx="4018200" cy="46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/>
              <a:t>info@datascienceportugal.com</a:t>
            </a:r>
            <a:r>
              <a:rPr b="1" lang="en-GB" sz="2000" u="sng">
                <a:solidFill>
                  <a:schemeClr val="dk2"/>
                </a:solidFill>
              </a:rPr>
              <a:t> </a:t>
            </a:r>
            <a:endParaRPr sz="2000" u="sng"/>
          </a:p>
        </p:txBody>
      </p:sp>
      <p:sp>
        <p:nvSpPr>
          <p:cNvPr id="192" name="Google Shape;192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93" name="Google Shape;193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5363" y="448021"/>
            <a:ext cx="1467850" cy="4174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32"/>
          <p:cNvPicPr preferRelativeResize="0"/>
          <p:nvPr/>
        </p:nvPicPr>
        <p:blipFill rotWithShape="1">
          <a:blip r:embed="rId6">
            <a:alphaModFix/>
          </a:blip>
          <a:srcRect b="34596" l="23227" r="22017" t="4472"/>
          <a:stretch/>
        </p:blipFill>
        <p:spPr>
          <a:xfrm>
            <a:off x="8118513" y="751350"/>
            <a:ext cx="652374" cy="7734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7225" y="1059138"/>
            <a:ext cx="920275" cy="91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3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98850" y="4209150"/>
            <a:ext cx="2013929" cy="706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3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448725" y="1358038"/>
            <a:ext cx="2103002" cy="27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3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487367" y="1847262"/>
            <a:ext cx="1467844" cy="4697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veniam.jpg" id="199" name="Google Shape;199;p3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542660" y="2732213"/>
            <a:ext cx="1812828" cy="38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32"/>
          <p:cNvPicPr preferRelativeResize="0"/>
          <p:nvPr/>
        </p:nvPicPr>
        <p:blipFill rotWithShape="1">
          <a:blip r:embed="rId12">
            <a:alphaModFix/>
          </a:blip>
          <a:srcRect b="18076" l="22384" r="20292" t="19310"/>
          <a:stretch/>
        </p:blipFill>
        <p:spPr>
          <a:xfrm>
            <a:off x="6249900" y="662938"/>
            <a:ext cx="1812847" cy="83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32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7295674" y="2786250"/>
            <a:ext cx="1588475" cy="1607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32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6648551" y="4054363"/>
            <a:ext cx="1741338" cy="9141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tartup_braga.png" id="203" name="Google Shape;203;p32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7175179" y="2701950"/>
            <a:ext cx="1492442" cy="46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32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5516025" y="4439050"/>
            <a:ext cx="1111940" cy="38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32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3243150" y="4479272"/>
            <a:ext cx="1406723" cy="30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32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2829450" y="162800"/>
            <a:ext cx="773450" cy="77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32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287800" y="3227986"/>
            <a:ext cx="2103000" cy="7064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32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6502410" y="1629303"/>
            <a:ext cx="1467850" cy="30102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lated image" id="209" name="Google Shape;209;p32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3874900" y="287252"/>
            <a:ext cx="2103000" cy="6769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32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7112600" y="2115966"/>
            <a:ext cx="1467850" cy="400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2"/>
          <p:cNvPicPr preferRelativeResize="0"/>
          <p:nvPr/>
        </p:nvPicPr>
        <p:blipFill rotWithShape="1">
          <a:blip r:embed="rId23">
            <a:alphaModFix/>
          </a:blip>
          <a:srcRect b="22253" l="0" r="0" t="16238"/>
          <a:stretch/>
        </p:blipFill>
        <p:spPr>
          <a:xfrm>
            <a:off x="6249900" y="132649"/>
            <a:ext cx="1812850" cy="5575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32"/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0" y="2281162"/>
            <a:ext cx="1588475" cy="794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Your DSPT T-Shirt</a:t>
            </a:r>
            <a:endParaRPr/>
          </a:p>
        </p:txBody>
      </p:sp>
      <p:sp>
        <p:nvSpPr>
          <p:cNvPr id="218" name="Google Shape;218;p33"/>
          <p:cNvSpPr txBox="1"/>
          <p:nvPr>
            <p:ph idx="1" type="body"/>
          </p:nvPr>
        </p:nvSpPr>
        <p:spPr>
          <a:xfrm>
            <a:off x="277900" y="34565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Ordered a t-shirt? Be sure to get it from the staff!</a:t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Did you miss the call? Stay tuned</a:t>
            </a:r>
            <a:endParaRPr/>
          </a:p>
        </p:txBody>
      </p:sp>
      <p:sp>
        <p:nvSpPr>
          <p:cNvPr id="219" name="Google Shape;219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20" name="Google Shape;220;p33"/>
          <p:cNvSpPr txBox="1"/>
          <p:nvPr/>
        </p:nvSpPr>
        <p:spPr>
          <a:xfrm>
            <a:off x="6626475" y="4663225"/>
            <a:ext cx="2121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pic>
        <p:nvPicPr>
          <p:cNvPr id="221" name="Google Shape;221;p33"/>
          <p:cNvPicPr preferRelativeResize="0"/>
          <p:nvPr/>
        </p:nvPicPr>
        <p:blipFill rotWithShape="1">
          <a:blip r:embed="rId3">
            <a:alphaModFix/>
          </a:blip>
          <a:srcRect b="0" l="0" r="0" t="24693"/>
          <a:stretch/>
        </p:blipFill>
        <p:spPr>
          <a:xfrm>
            <a:off x="2862026" y="1234363"/>
            <a:ext cx="3550695" cy="20054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4"/>
          <p:cNvSpPr txBox="1"/>
          <p:nvPr>
            <p:ph type="title"/>
          </p:nvPr>
        </p:nvSpPr>
        <p:spPr>
          <a:xfrm>
            <a:off x="311700" y="445025"/>
            <a:ext cx="8520600" cy="93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DSPT Events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9E9E9E"/>
              </a:solidFill>
            </a:endParaRPr>
          </a:p>
        </p:txBody>
      </p:sp>
      <p:sp>
        <p:nvSpPr>
          <p:cNvPr id="227" name="Google Shape;227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28" name="Google Shape;228;p34"/>
          <p:cNvSpPr txBox="1"/>
          <p:nvPr/>
        </p:nvSpPr>
        <p:spPr>
          <a:xfrm>
            <a:off x="6626475" y="4663225"/>
            <a:ext cx="2121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229" name="Google Shape;229;p34"/>
          <p:cNvSpPr txBox="1"/>
          <p:nvPr>
            <p:ph idx="1" type="body"/>
          </p:nvPr>
        </p:nvSpPr>
        <p:spPr>
          <a:xfrm>
            <a:off x="3025875" y="1076275"/>
            <a:ext cx="5375700" cy="1204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600"/>
          </a:p>
          <a:p>
            <a:pPr indent="0" lvl="0" marL="0" marR="139700" rtl="0" algn="l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800"/>
              </a:spcBef>
              <a:spcAft>
                <a:spcPts val="1600"/>
              </a:spcAft>
              <a:buNone/>
            </a:pPr>
            <a:r>
              <a:t/>
            </a:r>
            <a:endParaRPr sz="1600"/>
          </a:p>
        </p:txBody>
      </p:sp>
      <p:grpSp>
        <p:nvGrpSpPr>
          <p:cNvPr id="230" name="Google Shape;230;p34"/>
          <p:cNvGrpSpPr/>
          <p:nvPr/>
        </p:nvGrpSpPr>
        <p:grpSpPr>
          <a:xfrm>
            <a:off x="593678" y="1274975"/>
            <a:ext cx="1720980" cy="1829601"/>
            <a:chOff x="731075" y="1000075"/>
            <a:chExt cx="1720980" cy="2058275"/>
          </a:xfrm>
        </p:grpSpPr>
        <p:pic>
          <p:nvPicPr>
            <p:cNvPr id="231" name="Google Shape;231;p3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31075" y="1000075"/>
              <a:ext cx="1720980" cy="16927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2" name="Google Shape;232;p34"/>
            <p:cNvSpPr txBox="1"/>
            <p:nvPr/>
          </p:nvSpPr>
          <p:spPr>
            <a:xfrm>
              <a:off x="918363" y="2350350"/>
              <a:ext cx="13464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-GB" sz="1200">
                  <a:solidFill>
                    <a:srgbClr val="595959"/>
                  </a:solidFill>
                  <a:latin typeface="Consolas"/>
                  <a:ea typeface="Consolas"/>
                  <a:cs typeface="Consolas"/>
                  <a:sym typeface="Consolas"/>
                </a:rPr>
                <a:t>DSPT Day 2018</a:t>
              </a:r>
              <a:endParaRPr b="1" sz="1200"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  <p:sp>
        <p:nvSpPr>
          <p:cNvPr id="233" name="Google Shape;233;p34"/>
          <p:cNvSpPr txBox="1"/>
          <p:nvPr/>
        </p:nvSpPr>
        <p:spPr>
          <a:xfrm>
            <a:off x="3025875" y="1377425"/>
            <a:ext cx="2958600" cy="18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solidFill>
                  <a:srgbClr val="595959"/>
                </a:solidFill>
              </a:rPr>
              <a:t>#1 DSPT Day</a:t>
            </a:r>
            <a:endParaRPr b="1" sz="2400">
              <a:solidFill>
                <a:srgbClr val="59595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9E9E9E"/>
                </a:solidFill>
              </a:rPr>
              <a:t>One day conference</a:t>
            </a:r>
            <a:endParaRPr b="1" sz="2400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GB" sz="1600"/>
              <a:t>2nd semester</a:t>
            </a:r>
            <a:r>
              <a:rPr b="1" lang="en-GB" sz="1600">
                <a:solidFill>
                  <a:srgbClr val="000000"/>
                </a:solidFill>
              </a:rPr>
              <a:t> 2018 @ Porto</a:t>
            </a:r>
            <a:endParaRPr sz="1600"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Next Scheduled Meetups</a:t>
            </a:r>
            <a:endParaRPr/>
          </a:p>
        </p:txBody>
      </p:sp>
      <p:sp>
        <p:nvSpPr>
          <p:cNvPr id="239" name="Google Shape;239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40" name="Google Shape;240;p35"/>
          <p:cNvSpPr txBox="1"/>
          <p:nvPr/>
        </p:nvSpPr>
        <p:spPr>
          <a:xfrm>
            <a:off x="586800" y="3799975"/>
            <a:ext cx="1765800" cy="53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PORTO</a:t>
            </a:r>
            <a:endParaRPr/>
          </a:p>
        </p:txBody>
      </p:sp>
      <p:sp>
        <p:nvSpPr>
          <p:cNvPr id="241" name="Google Shape;241;p35"/>
          <p:cNvSpPr txBox="1"/>
          <p:nvPr/>
        </p:nvSpPr>
        <p:spPr>
          <a:xfrm>
            <a:off x="419100" y="3765675"/>
            <a:ext cx="17040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AVEIRO</a:t>
            </a:r>
            <a:endParaRPr sz="2400">
              <a:solidFill>
                <a:srgbClr val="FFFFFF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grpSp>
        <p:nvGrpSpPr>
          <p:cNvPr id="242" name="Google Shape;242;p35"/>
          <p:cNvGrpSpPr/>
          <p:nvPr/>
        </p:nvGrpSpPr>
        <p:grpSpPr>
          <a:xfrm>
            <a:off x="6822588" y="1420700"/>
            <a:ext cx="2145726" cy="2971800"/>
            <a:chOff x="10124700" y="-825625"/>
            <a:chExt cx="2145726" cy="2971800"/>
          </a:xfrm>
        </p:grpSpPr>
        <p:pic>
          <p:nvPicPr>
            <p:cNvPr id="243" name="Google Shape;243;p35"/>
            <p:cNvPicPr preferRelativeResize="0"/>
            <p:nvPr/>
          </p:nvPicPr>
          <p:blipFill rotWithShape="1">
            <a:blip r:embed="rId3">
              <a:alphaModFix/>
            </a:blip>
            <a:srcRect b="2238" l="11685" r="41945" t="0"/>
            <a:stretch/>
          </p:blipFill>
          <p:spPr>
            <a:xfrm>
              <a:off x="10156125" y="-825625"/>
              <a:ext cx="2114301" cy="2971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4" name="Google Shape;244;p35"/>
            <p:cNvSpPr txBox="1"/>
            <p:nvPr/>
          </p:nvSpPr>
          <p:spPr>
            <a:xfrm>
              <a:off x="10124700" y="1639025"/>
              <a:ext cx="1533300" cy="482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400">
                  <a:solidFill>
                    <a:srgbClr val="FFFFFF"/>
                  </a:solidFill>
                  <a:latin typeface="Impact"/>
                  <a:ea typeface="Impact"/>
                  <a:cs typeface="Impact"/>
                  <a:sym typeface="Impact"/>
                </a:rPr>
                <a:t>LISBOA</a:t>
              </a:r>
              <a:endParaRPr sz="24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endParaRPr>
            </a:p>
          </p:txBody>
        </p:sp>
      </p:grpSp>
      <p:pic>
        <p:nvPicPr>
          <p:cNvPr id="245" name="Google Shape;245;p35"/>
          <p:cNvPicPr preferRelativeResize="0"/>
          <p:nvPr/>
        </p:nvPicPr>
        <p:blipFill rotWithShape="1">
          <a:blip r:embed="rId4">
            <a:alphaModFix/>
          </a:blip>
          <a:srcRect b="0" l="5839" r="58420" t="1922"/>
          <a:stretch/>
        </p:blipFill>
        <p:spPr>
          <a:xfrm>
            <a:off x="4777750" y="1420700"/>
            <a:ext cx="1925174" cy="29718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6" name="Google Shape;246;p35"/>
          <p:cNvGrpSpPr/>
          <p:nvPr/>
        </p:nvGrpSpPr>
        <p:grpSpPr>
          <a:xfrm>
            <a:off x="2622649" y="1389279"/>
            <a:ext cx="2035418" cy="2971801"/>
            <a:chOff x="2493369" y="1347075"/>
            <a:chExt cx="2035418" cy="2971801"/>
          </a:xfrm>
        </p:grpSpPr>
        <p:pic>
          <p:nvPicPr>
            <p:cNvPr id="247" name="Google Shape;247;p35"/>
            <p:cNvPicPr preferRelativeResize="0"/>
            <p:nvPr/>
          </p:nvPicPr>
          <p:blipFill rotWithShape="1">
            <a:blip r:embed="rId5">
              <a:alphaModFix/>
            </a:blip>
            <a:srcRect b="2238" l="37839" r="24932" t="0"/>
            <a:stretch/>
          </p:blipFill>
          <p:spPr>
            <a:xfrm>
              <a:off x="2493388" y="1347075"/>
              <a:ext cx="2035399" cy="29718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8" name="Google Shape;248;p35"/>
            <p:cNvSpPr txBox="1"/>
            <p:nvPr/>
          </p:nvSpPr>
          <p:spPr>
            <a:xfrm>
              <a:off x="2493369" y="3836771"/>
              <a:ext cx="1975200" cy="482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400">
                  <a:solidFill>
                    <a:srgbClr val="FFFFFF"/>
                  </a:solidFill>
                  <a:latin typeface="Impact"/>
                  <a:ea typeface="Impact"/>
                  <a:cs typeface="Impact"/>
                  <a:sym typeface="Impact"/>
                </a:rPr>
                <a:t>COIMBRA</a:t>
              </a:r>
              <a:endParaRPr sz="24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endParaRPr>
            </a:p>
          </p:txBody>
        </p:sp>
      </p:grpSp>
      <p:sp>
        <p:nvSpPr>
          <p:cNvPr id="249" name="Google Shape;249;p35"/>
          <p:cNvSpPr txBox="1"/>
          <p:nvPr/>
        </p:nvSpPr>
        <p:spPr>
          <a:xfrm>
            <a:off x="4767900" y="2668575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AVEIRO</a:t>
            </a:r>
            <a:endParaRPr/>
          </a:p>
        </p:txBody>
      </p:sp>
      <p:sp>
        <p:nvSpPr>
          <p:cNvPr id="250" name="Google Shape;250;p35"/>
          <p:cNvSpPr txBox="1"/>
          <p:nvPr/>
        </p:nvSpPr>
        <p:spPr>
          <a:xfrm>
            <a:off x="519488" y="3980950"/>
            <a:ext cx="15333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LISBOA</a:t>
            </a:r>
            <a:endParaRPr sz="2400">
              <a:solidFill>
                <a:srgbClr val="FFFFFF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grpSp>
        <p:nvGrpSpPr>
          <p:cNvPr id="251" name="Google Shape;251;p35"/>
          <p:cNvGrpSpPr/>
          <p:nvPr/>
        </p:nvGrpSpPr>
        <p:grpSpPr>
          <a:xfrm>
            <a:off x="198238" y="1389275"/>
            <a:ext cx="2145726" cy="2971800"/>
            <a:chOff x="10124700" y="-825625"/>
            <a:chExt cx="2145726" cy="2971800"/>
          </a:xfrm>
        </p:grpSpPr>
        <p:pic>
          <p:nvPicPr>
            <p:cNvPr id="252" name="Google Shape;252;p35"/>
            <p:cNvPicPr preferRelativeResize="0"/>
            <p:nvPr/>
          </p:nvPicPr>
          <p:blipFill rotWithShape="1">
            <a:blip r:embed="rId3">
              <a:alphaModFix/>
            </a:blip>
            <a:srcRect b="2238" l="11685" r="41945" t="0"/>
            <a:stretch/>
          </p:blipFill>
          <p:spPr>
            <a:xfrm>
              <a:off x="10156125" y="-825625"/>
              <a:ext cx="2114301" cy="2971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3" name="Google Shape;253;p35"/>
            <p:cNvSpPr txBox="1"/>
            <p:nvPr/>
          </p:nvSpPr>
          <p:spPr>
            <a:xfrm>
              <a:off x="10124700" y="1639025"/>
              <a:ext cx="1533300" cy="482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400">
                  <a:solidFill>
                    <a:srgbClr val="FFFFFF"/>
                  </a:solidFill>
                  <a:latin typeface="Impact"/>
                  <a:ea typeface="Impact"/>
                  <a:cs typeface="Impact"/>
                  <a:sym typeface="Impact"/>
                </a:rPr>
                <a:t>LISBOA</a:t>
              </a:r>
              <a:endParaRPr sz="24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59" name="Google Shape;259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DSPT#30 is supported by: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0" name="Google Shape;26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4376" y="1938816"/>
            <a:ext cx="3368750" cy="1078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8125" y="1605887"/>
            <a:ext cx="3472875" cy="1931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